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7" r:id="rId25"/>
    <p:sldId id="277" r:id="rId26"/>
    <p:sldId id="275" r:id="rId27"/>
    <p:sldId id="276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6089"/>
  </p:normalViewPr>
  <p:slideViewPr>
    <p:cSldViewPr snapToGrid="0">
      <p:cViewPr varScale="1">
        <p:scale>
          <a:sx n="88" d="100"/>
          <a:sy n="88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4829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56586" y="1766776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42298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E4DB0-4A13-6047-84C7-023CEB8276E4}"/>
              </a:ext>
            </a:extLst>
          </p:cNvPr>
          <p:cNvSpPr txBox="1"/>
          <p:nvPr/>
        </p:nvSpPr>
        <p:spPr>
          <a:xfrm>
            <a:off x="4780995" y="938101"/>
            <a:ext cx="5064629" cy="510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happens if we </a:t>
            </a:r>
            <a:r>
              <a:rPr lang="en-US" sz="2400" b="1" dirty="0">
                <a:solidFill>
                  <a:schemeClr val="bg1"/>
                </a:solidFill>
              </a:rPr>
              <a:t>run</a:t>
            </a:r>
            <a:r>
              <a:rPr lang="en-US" sz="2400" dirty="0">
                <a:solidFill>
                  <a:schemeClr val="bg1"/>
                </a:solidFill>
              </a:rPr>
              <a:t> this program?</a:t>
            </a:r>
          </a:p>
        </p:txBody>
      </p:sp>
    </p:spTree>
    <p:extLst>
      <p:ext uri="{BB962C8B-B14F-4D97-AF65-F5344CB8AC3E}">
        <p14:creationId xmlns:p14="http://schemas.microsoft.com/office/powerpoint/2010/main" val="195755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 is a </a:t>
            </a:r>
            <a:r>
              <a:rPr lang="en-US" b="1" dirty="0"/>
              <a:t>description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5600" y="9906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127357" y="1633539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113069" y="399097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A57E-12E2-7B49-90E6-0D248DE8A981}"/>
              </a:ext>
            </a:extLst>
          </p:cNvPr>
          <p:cNvSpPr txBox="1"/>
          <p:nvPr/>
        </p:nvSpPr>
        <p:spPr>
          <a:xfrm>
            <a:off x="5446053" y="5400960"/>
            <a:ext cx="3568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(but not a </a:t>
            </a:r>
            <a:r>
              <a:rPr lang="en-US" sz="3200" b="1" dirty="0">
                <a:solidFill>
                  <a:srgbClr val="003470"/>
                </a:solidFill>
              </a:rPr>
              <a:t>directive</a:t>
            </a:r>
            <a:r>
              <a:rPr lang="en-US" sz="3200" dirty="0">
                <a:solidFill>
                  <a:srgbClr val="00347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138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310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4140779" y="4177997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140779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6662042" y="3000509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04" y="4438608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</a:t>
            </a:r>
            <a:r>
              <a:rPr lang="en-US"/>
              <a:t>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125" y="1280886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4521882" y="1923825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507594" y="4609874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4979081" y="432888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47" y="1690404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6893606" y="3585651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4.37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25 L 0.33763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3 0.25 L 0.37031 0.25 C 0.38502 0.25 0.40325 0.27408 0.40325 0.29352 L 0.40325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3281 -3.33333E-6 C 0.0474 -3.33333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62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9A2B-C40C-A044-A529-49EE5E42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1064-EF83-2A48-89D5-BC174429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3D82C-7F26-3A4A-B0D5-F82650B34611}"/>
              </a:ext>
            </a:extLst>
          </p:cNvPr>
          <p:cNvGrpSpPr/>
          <p:nvPr/>
        </p:nvGrpSpPr>
        <p:grpSpPr>
          <a:xfrm>
            <a:off x="3428632" y="1914072"/>
            <a:ext cx="8196471" cy="3642571"/>
            <a:chOff x="490329" y="2552699"/>
            <a:chExt cx="8196471" cy="364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7A4999-EFF0-7548-B336-0908CF1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29" y="2552699"/>
              <a:ext cx="8196471" cy="2209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07676-9A84-0D4D-8193-B57BAC498856}"/>
                </a:ext>
              </a:extLst>
            </p:cNvPr>
            <p:cNvSpPr txBox="1"/>
            <p:nvPr/>
          </p:nvSpPr>
          <p:spPr>
            <a:xfrm>
              <a:off x="1626322" y="5610495"/>
              <a:ext cx="5663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3470"/>
                  </a:solidFill>
                  <a:latin typeface="Courier" pitchFamily="2" charset="0"/>
                </a:rPr>
                <a:t>functions</a:t>
              </a:r>
              <a:r>
                <a:rPr lang="en-US" sz="3200" dirty="0">
                  <a:solidFill>
                    <a:srgbClr val="003470"/>
                  </a:solidFill>
                </a:rPr>
                <a:t> are your </a:t>
              </a:r>
              <a:r>
                <a:rPr lang="en-US" sz="3200" b="1" dirty="0">
                  <a:solidFill>
                    <a:srgbClr val="003470"/>
                  </a:solidFill>
                </a:rPr>
                <a:t>MINIONS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88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7512-49A3-824A-8708-D5383828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75A1-4A8D-D34D-A9F2-5321CB3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21" y="1003521"/>
            <a:ext cx="6337300" cy="4345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A182C-AC89-6A4B-97D2-D2FFFC77840C}"/>
              </a:ext>
            </a:extLst>
          </p:cNvPr>
          <p:cNvSpPr txBox="1"/>
          <p:nvPr/>
        </p:nvSpPr>
        <p:spPr>
          <a:xfrm>
            <a:off x="4885323" y="5409117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</a:rPr>
              <a:t>functions</a:t>
            </a:r>
            <a:r>
              <a:rPr lang="en-US" sz="3200" dirty="0">
                <a:solidFill>
                  <a:srgbClr val="003470"/>
                </a:solidFill>
              </a:rPr>
              <a:t> have </a:t>
            </a:r>
            <a:r>
              <a:rPr lang="en-US" sz="3200" b="1" dirty="0">
                <a:solidFill>
                  <a:srgbClr val="003470"/>
                </a:solidFill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386933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9E1F-C052-1F43-80C4-DBAA94EA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E7C0-0F87-8043-B312-6998BDA7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C2A6-FC36-3947-B9AF-02A30619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161990"/>
            <a:ext cx="7213600" cy="40640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C71E5-A54F-4B46-A7A5-151A974B288E}"/>
              </a:ext>
            </a:extLst>
          </p:cNvPr>
          <p:cNvSpPr txBox="1"/>
          <p:nvPr/>
        </p:nvSpPr>
        <p:spPr>
          <a:xfrm>
            <a:off x="4024642" y="5432632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only work when you </a:t>
            </a:r>
            <a:r>
              <a:rPr lang="en-US" sz="32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</a:t>
            </a:r>
          </a:p>
        </p:txBody>
      </p:sp>
    </p:spTree>
    <p:extLst>
      <p:ext uri="{BB962C8B-B14F-4D97-AF65-F5344CB8AC3E}">
        <p14:creationId xmlns:p14="http://schemas.microsoft.com/office/powerpoint/2010/main" val="33581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6" y="1524000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4696863" y="1015426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6176965" y="398416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5865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6376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4061783" y="1302709"/>
            <a:ext cx="4662840" cy="3623935"/>
            <a:chOff x="-884014" y="1839911"/>
            <a:chExt cx="4662840" cy="36239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606710" y="2227472"/>
              <a:ext cx="11721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main()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12706035" flipH="1" flipV="1">
              <a:off x="-884014" y="1839911"/>
              <a:ext cx="3606478" cy="3623935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5326470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47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6" y="1524000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4696863" y="1015426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6176965" y="398416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5865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6376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6997180" y="1976024"/>
            <a:ext cx="2321692" cy="3508209"/>
            <a:chOff x="2051383" y="2513226"/>
            <a:chExt cx="2321692" cy="3508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439998" y="2513226"/>
              <a:ext cx="15055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also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another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9900000" flipH="1" flipV="1">
              <a:off x="2051383" y="3688505"/>
              <a:ext cx="2321692" cy="2332930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2914382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CAC4F3-44F1-EB40-B5F1-BCE943C14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" r="14353"/>
          <a:stretch/>
        </p:blipFill>
        <p:spPr>
          <a:xfrm>
            <a:off x="8279384" y="4354091"/>
            <a:ext cx="2388616" cy="20236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A96E7-EFA5-E540-98E6-EE52EFB13C91}"/>
              </a:ext>
            </a:extLst>
          </p:cNvPr>
          <p:cNvSpPr txBox="1"/>
          <p:nvPr/>
        </p:nvSpPr>
        <p:spPr>
          <a:xfrm>
            <a:off x="8360126" y="3876740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jerry()</a:t>
            </a:r>
          </a:p>
        </p:txBody>
      </p:sp>
    </p:spTree>
    <p:extLst>
      <p:ext uri="{BB962C8B-B14F-4D97-AF65-F5344CB8AC3E}">
        <p14:creationId xmlns:p14="http://schemas.microsoft.com/office/powerpoint/2010/main" val="53643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0974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basic components</a:t>
            </a:r>
          </a:p>
          <a:p>
            <a:r>
              <a:rPr lang="en-US" sz="2400" dirty="0"/>
              <a:t>definition vs. call</a:t>
            </a:r>
          </a:p>
          <a:p>
            <a:r>
              <a:rPr lang="en-US" sz="2400" dirty="0"/>
              <a:t>an analogy</a:t>
            </a:r>
          </a:p>
          <a:p>
            <a:r>
              <a:rPr lang="en-US" sz="2400" dirty="0"/>
              <a:t>parameters</a:t>
            </a:r>
          </a:p>
          <a:p>
            <a:r>
              <a:rPr lang="en-US" sz="2400" dirty="0"/>
              <a:t>returning values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2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8565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8565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F7922-8B6C-084A-BF04-0DDB91AA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67"/>
          <a:stretch/>
        </p:blipFill>
        <p:spPr>
          <a:xfrm>
            <a:off x="8449948" y="5006689"/>
            <a:ext cx="2490361" cy="109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E26-659C-5A4B-A59E-FEC7E25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Happy Birthday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F52C-2214-DE4E-B2A2-6343E92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Write a function called </a:t>
            </a:r>
            <a:r>
              <a:rPr lang="en-US" sz="2800" b="1" dirty="0" err="1">
                <a:latin typeface="Courier" pitchFamily="2" charset="0"/>
              </a:rPr>
              <a:t>happyBirthday</a:t>
            </a:r>
            <a:r>
              <a:rPr lang="en-US" sz="2800" b="1" dirty="0">
                <a:latin typeface="Courier" pitchFamily="2" charset="0"/>
              </a:rPr>
              <a:t>(name)</a:t>
            </a:r>
            <a:r>
              <a:rPr lang="en-US" sz="2800" dirty="0"/>
              <a:t> that takes in a string </a:t>
            </a:r>
            <a:r>
              <a:rPr lang="en-US" sz="2800" b="1" dirty="0">
                <a:latin typeface="Courier" pitchFamily="2" charset="0"/>
              </a:rPr>
              <a:t>name</a:t>
            </a:r>
            <a:r>
              <a:rPr lang="en-US" sz="2800" dirty="0"/>
              <a:t> and prints out the lyrics to the song ”Happy Birthday” with the name inserted:</a:t>
            </a:r>
          </a:p>
          <a:p>
            <a:endParaRPr lang="en-US" sz="2800" dirty="0"/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 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birthday, dear NAME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Call this function from inside the </a:t>
            </a:r>
            <a:r>
              <a:rPr lang="en-US" sz="2800" b="1" dirty="0">
                <a:latin typeface="Courier" pitchFamily="2" charset="0"/>
              </a:rPr>
              <a:t>main()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function, and use </a:t>
            </a: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input(…)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get the value of </a:t>
            </a: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name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from the user</a:t>
            </a:r>
          </a:p>
        </p:txBody>
      </p:sp>
    </p:spTree>
    <p:extLst>
      <p:ext uri="{BB962C8B-B14F-4D97-AF65-F5344CB8AC3E}">
        <p14:creationId xmlns:p14="http://schemas.microsoft.com/office/powerpoint/2010/main" val="3743697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Functions can be defined to take in </a:t>
            </a:r>
            <a:r>
              <a:rPr lang="en-US" sz="2800" b="1" dirty="0"/>
              <a:t>multiple</a:t>
            </a:r>
            <a:r>
              <a:rPr lang="en-US" sz="2800" dirty="0"/>
              <a:t> parameters: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Result:</a:t>
            </a:r>
            <a:r>
              <a:rPr lang="en-US" sz="2800" dirty="0"/>
              <a:t> </a:t>
            </a:r>
          </a:p>
          <a:p>
            <a:pPr marL="0" indent="0" algn="ctr">
              <a:buNone/>
            </a:pPr>
            <a:r>
              <a:rPr lang="en-US" sz="4000" dirty="0">
                <a:latin typeface="Courier" pitchFamily="2" charset="0"/>
              </a:rPr>
              <a:t>T-u-e-s-d-a-y</a:t>
            </a:r>
            <a:endParaRPr lang="en-US" sz="40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51000"/>
            <a:ext cx="7188200" cy="35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3804D-8723-8146-97DD-0DAA9F877468}"/>
              </a:ext>
            </a:extLst>
          </p:cNvPr>
          <p:cNvGrpSpPr/>
          <p:nvPr/>
        </p:nvGrpSpPr>
        <p:grpSpPr>
          <a:xfrm>
            <a:off x="6997677" y="2782296"/>
            <a:ext cx="3961884" cy="2536344"/>
            <a:chOff x="1766349" y="2319555"/>
            <a:chExt cx="3961884" cy="18742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DD929-9306-8A44-B229-DD4BAD5FDE2F}"/>
                </a:ext>
              </a:extLst>
            </p:cNvPr>
            <p:cNvSpPr txBox="1"/>
            <p:nvPr/>
          </p:nvSpPr>
          <p:spPr>
            <a:xfrm>
              <a:off x="2594042" y="3852616"/>
              <a:ext cx="3134191" cy="341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word = “Tuesday”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BFEF111C-7540-EF4C-965B-C0AF14C81CE4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226AC-BDCA-AD47-B4BB-76F67CF960B5}"/>
              </a:ext>
            </a:extLst>
          </p:cNvPr>
          <p:cNvGrpSpPr/>
          <p:nvPr/>
        </p:nvGrpSpPr>
        <p:grpSpPr>
          <a:xfrm>
            <a:off x="8269749" y="3121310"/>
            <a:ext cx="2550433" cy="1770982"/>
            <a:chOff x="1766349" y="2319555"/>
            <a:chExt cx="2550433" cy="18613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224F8-A169-064B-B0A2-B361585599D3}"/>
                </a:ext>
              </a:extLst>
            </p:cNvPr>
            <p:cNvSpPr txBox="1"/>
            <p:nvPr/>
          </p:nvSpPr>
          <p:spPr>
            <a:xfrm>
              <a:off x="2288663" y="3695708"/>
              <a:ext cx="2028119" cy="485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char = “-”</a:t>
              </a: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79FD0725-304D-FC43-868C-CACA8553B617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8092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85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include a “</a:t>
            </a: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default</a:t>
            </a:r>
            <a:r>
              <a:rPr lang="en-US" sz="2800" dirty="0"/>
              <a:t>” value for some (or all) of them: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Result:</a:t>
            </a:r>
            <a:r>
              <a:rPr lang="en-US" sz="2800" dirty="0"/>
              <a:t> </a:t>
            </a:r>
          </a:p>
          <a:p>
            <a:pPr marL="0" indent="0" algn="ctr">
              <a:buNone/>
            </a:pPr>
            <a:r>
              <a:rPr lang="en-US" sz="4000" dirty="0">
                <a:latin typeface="Courier" pitchFamily="2" charset="0"/>
              </a:rPr>
              <a:t>T*u*e*s*d*a*y</a:t>
            </a:r>
            <a:endParaRPr lang="en-US" sz="40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51000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6997678" y="3062211"/>
            <a:ext cx="3702439" cy="1884407"/>
            <a:chOff x="1766349" y="2319555"/>
            <a:chExt cx="3702439" cy="1884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629549" y="3742297"/>
              <a:ext cx="283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one parameter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56432-DD90-EA48-8BCB-A97043C0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577" t="20744" r="19366" b="69736"/>
          <a:stretch/>
        </p:blipFill>
        <p:spPr>
          <a:xfrm>
            <a:off x="7431354" y="2743201"/>
            <a:ext cx="866670" cy="33854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8531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may want to </a:t>
            </a:r>
            <a:r>
              <a:rPr lang="en-US" sz="2800" b="1" dirty="0"/>
              <a:t>return</a:t>
            </a:r>
            <a:r>
              <a:rPr lang="en-US" sz="2800" dirty="0"/>
              <a:t> the results rather than print them: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16876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4795653" y="3265053"/>
            <a:ext cx="5326905" cy="2235078"/>
            <a:chOff x="1766349" y="2319555"/>
            <a:chExt cx="5326905" cy="22350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162096" y="3723636"/>
              <a:ext cx="4931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results of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return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emphasize()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 stored in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boom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93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8E43-D8E4-6042-8419-5E28268E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</a:t>
            </a:r>
            <a:r>
              <a:rPr lang="en-US" dirty="0"/>
              <a:t>: chaining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2640-765C-034F-8090-1872F2E3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Return values allow us to call functions </a:t>
            </a:r>
            <a:r>
              <a:rPr lang="en-US" sz="2800" b="1" dirty="0"/>
              <a:t>inside</a:t>
            </a:r>
            <a:r>
              <a:rPr lang="en-US" sz="2800" dirty="0"/>
              <a:t> other function calls: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D804-CD80-F94A-B2C7-05EF852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971687"/>
            <a:ext cx="8229600" cy="224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1E245-B730-2E49-BCB1-61724933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3632530"/>
            <a:ext cx="8229600" cy="2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3AF7-63A6-7B42-9F99-7DA25025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B349-E777-B841-9117-47129509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Recall</a:t>
            </a:r>
            <a:r>
              <a:rPr lang="en-US" sz="2800" dirty="0"/>
              <a:t>: a </a:t>
            </a:r>
            <a:r>
              <a:rPr lang="en-US" sz="2800" b="1" dirty="0"/>
              <a:t>function</a:t>
            </a:r>
            <a:r>
              <a:rPr lang="en-US" sz="2800" dirty="0"/>
              <a:t> is a procedure / routine that takes in some input and does something with it (just like in math)</a:t>
            </a:r>
          </a:p>
          <a:p>
            <a:endParaRPr lang="en-US" sz="2800" dirty="0"/>
          </a:p>
          <a:p>
            <a:r>
              <a:rPr lang="en-US" sz="2800" dirty="0"/>
              <a:t>We’ve seen lots of built-in functions: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print(…)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input(…)</a:t>
            </a:r>
          </a:p>
          <a:p>
            <a:pPr lvl="1"/>
            <a:r>
              <a:rPr lang="en-US" sz="2400" b="1" dirty="0" err="1">
                <a:latin typeface="Courier" pitchFamily="2" charset="0"/>
              </a:rPr>
              <a:t>eval</a:t>
            </a:r>
            <a:r>
              <a:rPr lang="en-US" sz="2400" b="1" dirty="0">
                <a:latin typeface="Courier" pitchFamily="2" charset="0"/>
              </a:rPr>
              <a:t>(…)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round(…)</a:t>
            </a:r>
          </a:p>
          <a:p>
            <a:pPr lvl="1"/>
            <a:endParaRPr lang="en-US" sz="2400" dirty="0"/>
          </a:p>
          <a:p>
            <a:r>
              <a:rPr lang="en-US" sz="2800" dirty="0"/>
              <a:t>Perhaps unsurprisingly, Python lets us write custom functions as well (like the </a:t>
            </a:r>
            <a:r>
              <a:rPr lang="en-US" sz="2800" b="1" dirty="0">
                <a:latin typeface="Courier" pitchFamily="2" charset="0"/>
              </a:rPr>
              <a:t>main()</a:t>
            </a:r>
            <a:r>
              <a:rPr lang="en-US" sz="2800" dirty="0"/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0754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D7FD-B8D7-FC4D-9DD4-A60ABD18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FF4E-1935-1946-A9B8-47AD7E55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If you have to do something </a:t>
            </a:r>
            <a:r>
              <a:rPr lang="en-US" sz="2400" b="1" dirty="0"/>
              <a:t>multiple times</a:t>
            </a:r>
            <a:r>
              <a:rPr lang="en-US" sz="2400" dirty="0"/>
              <a:t>, then you probably want a function: this helps to “modularize” code (i.e. organize it for easy reuse)</a:t>
            </a:r>
          </a:p>
          <a:p>
            <a:r>
              <a:rPr lang="en-US" sz="2400" b="1" dirty="0"/>
              <a:t>Define</a:t>
            </a:r>
            <a:r>
              <a:rPr lang="en-US" sz="2400" dirty="0"/>
              <a:t> once, </a:t>
            </a:r>
            <a:r>
              <a:rPr lang="en-US" sz="2400" b="1" dirty="0"/>
              <a:t>call</a:t>
            </a:r>
            <a:r>
              <a:rPr lang="en-US" sz="2400" dirty="0"/>
              <a:t> as many times as necessary</a:t>
            </a:r>
          </a:p>
          <a:p>
            <a:r>
              <a:rPr lang="en-US" sz="2400" dirty="0"/>
              <a:t>Naming convention: use </a:t>
            </a:r>
            <a:r>
              <a:rPr lang="en-US" sz="2400" b="1" dirty="0">
                <a:latin typeface="Courier" pitchFamily="2" charset="0"/>
              </a:rPr>
              <a:t>camelCase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one function = one task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94688-CD39-314F-9708-134AC8EA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01" y="4427111"/>
            <a:ext cx="8196471" cy="22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254" y="1123837"/>
            <a:ext cx="7830036" cy="4876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46550-6B27-8C45-ADE7-D4634FE74999}"/>
              </a:ext>
            </a:extLst>
          </p:cNvPr>
          <p:cNvSpPr/>
          <p:nvPr/>
        </p:nvSpPr>
        <p:spPr>
          <a:xfrm>
            <a:off x="4431723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855" y="84822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4836204" y="148085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00372" y="40412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4279324" y="384859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3973237" y="5258580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212182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2582" y="113298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4238626" y="1775919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4373763" y="671316"/>
            <a:ext cx="3854029" cy="1961447"/>
            <a:chOff x="4375620" y="2442284"/>
            <a:chExt cx="3854029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4923936" y="2442284"/>
              <a:ext cx="33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is defined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4210051" y="413335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045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5280863" y="2081100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3441062" y="1330769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5174579" y="2168079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4766514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0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564" y="1239982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4821383" y="3628959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65664" y="2415901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4307033" y="4240358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2582" y="122612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24339" y="1869066"/>
            <a:ext cx="6186487" cy="2043111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2FEFDFDD-28CB-EA4A-8E69-5228084CA90E}"/>
              </a:ext>
            </a:extLst>
          </p:cNvPr>
          <p:cNvSpPr/>
          <p:nvPr/>
        </p:nvSpPr>
        <p:spPr>
          <a:xfrm>
            <a:off x="3803998" y="1964316"/>
            <a:ext cx="183327" cy="1947861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10051" y="422650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975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519</TotalTime>
  <Words>625</Words>
  <Application>Microsoft Macintosh PowerPoint</Application>
  <PresentationFormat>Widescreen</PresentationFormat>
  <Paragraphs>133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Courier</vt:lpstr>
      <vt:lpstr>Wingdings 2</vt:lpstr>
      <vt:lpstr>Frame</vt:lpstr>
      <vt:lpstr>Why Does My Computer Do That? Intro to Coding with Python– Functions</vt:lpstr>
      <vt:lpstr>Plan for Today</vt:lpstr>
      <vt:lpstr>Functions</vt:lpstr>
      <vt:lpstr>Basic components of a function</vt:lpstr>
      <vt:lpstr>Basic components of a function</vt:lpstr>
      <vt:lpstr>Basic components of a function</vt:lpstr>
      <vt:lpstr>Basic components of a function</vt:lpstr>
      <vt:lpstr>Basic components of a function</vt:lpstr>
      <vt:lpstr>A “function definition”</vt:lpstr>
      <vt:lpstr>Discussion</vt:lpstr>
      <vt:lpstr>A “function definition” is a description</vt:lpstr>
      <vt:lpstr>Function calls: “hey, Python! do this”</vt:lpstr>
      <vt:lpstr>Function calls: “hey, Python! do this”</vt:lpstr>
      <vt:lpstr>An analogy</vt:lpstr>
      <vt:lpstr>An analogy</vt:lpstr>
      <vt:lpstr>An analogy</vt:lpstr>
      <vt:lpstr>An analogy</vt:lpstr>
      <vt:lpstr>An analogy</vt:lpstr>
      <vt:lpstr>Two kinds of functions</vt:lpstr>
      <vt:lpstr>Two kinds of functions</vt:lpstr>
      <vt:lpstr>Two kinds of functions</vt:lpstr>
      <vt:lpstr>Two kinds of functions</vt:lpstr>
      <vt:lpstr>Two kinds of functions</vt:lpstr>
      <vt:lpstr>Two kinds of functions</vt:lpstr>
      <vt:lpstr>15-minute exercise: Happy Birthday</vt:lpstr>
      <vt:lpstr>Parameters</vt:lpstr>
      <vt:lpstr>Default parameters</vt:lpstr>
      <vt:lpstr>Returning values</vt:lpstr>
      <vt:lpstr>Advanced: chaining functions</vt:lpstr>
      <vt:lpstr>Recap: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21</cp:revision>
  <dcterms:created xsi:type="dcterms:W3CDTF">2023-08-03T18:49:17Z</dcterms:created>
  <dcterms:modified xsi:type="dcterms:W3CDTF">2023-10-07T20:43:26Z</dcterms:modified>
</cp:coreProperties>
</file>